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216DA60-DE44-47C6-8210-A9E8C153F10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26BB19-7694-4F50-93AC-90AA215E070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64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DA60-DE44-47C6-8210-A9E8C153F10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BB19-7694-4F50-93AC-90AA215E0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57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DA60-DE44-47C6-8210-A9E8C153F10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BB19-7694-4F50-93AC-90AA215E070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301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DA60-DE44-47C6-8210-A9E8C153F10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BB19-7694-4F50-93AC-90AA215E070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302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DA60-DE44-47C6-8210-A9E8C153F10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BB19-7694-4F50-93AC-90AA215E0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49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DA60-DE44-47C6-8210-A9E8C153F10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BB19-7694-4F50-93AC-90AA215E070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447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DA60-DE44-47C6-8210-A9E8C153F10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BB19-7694-4F50-93AC-90AA215E070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3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DA60-DE44-47C6-8210-A9E8C153F10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BB19-7694-4F50-93AC-90AA215E070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29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DA60-DE44-47C6-8210-A9E8C153F10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BB19-7694-4F50-93AC-90AA215E070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94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DA60-DE44-47C6-8210-A9E8C153F10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BB19-7694-4F50-93AC-90AA215E0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8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DA60-DE44-47C6-8210-A9E8C153F10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BB19-7694-4F50-93AC-90AA215E070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64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DA60-DE44-47C6-8210-A9E8C153F10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BB19-7694-4F50-93AC-90AA215E0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6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DA60-DE44-47C6-8210-A9E8C153F10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BB19-7694-4F50-93AC-90AA215E070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28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DA60-DE44-47C6-8210-A9E8C153F10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BB19-7694-4F50-93AC-90AA215E070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56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DA60-DE44-47C6-8210-A9E8C153F10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BB19-7694-4F50-93AC-90AA215E0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80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DA60-DE44-47C6-8210-A9E8C153F10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BB19-7694-4F50-93AC-90AA215E070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6DA60-DE44-47C6-8210-A9E8C153F10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BB19-7694-4F50-93AC-90AA215E0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96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16DA60-DE44-47C6-8210-A9E8C153F10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26BB19-7694-4F50-93AC-90AA215E0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19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ayllar.org/osiyo-yevropa-va-amerikaning-yetakchi-davlatlar-talim-tizimi-u.html" TargetMode="External"/><Relationship Id="rId2" Type="http://schemas.openxmlformats.org/officeDocument/2006/relationships/hyperlink" Target="https://fayllar.org/kam-tarqalgan-karam-turlari-ularning-ahamoyati-va-yetishtirish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ayllar.org/mavzu-qoramolchilikni-tashkil-etish.html" TargetMode="External"/><Relationship Id="rId2" Type="http://schemas.openxmlformats.org/officeDocument/2006/relationships/hyperlink" Target="https://fayllar.org/demografiya-vikipediya-ochiq-ensiklopediya-demografiya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ayllar.org/mavzu-aylanish-va-oldinga-siljish-oq-atrofida-harakatlanish-re.html" TargetMode="External"/><Relationship Id="rId5" Type="http://schemas.openxmlformats.org/officeDocument/2006/relationships/hyperlink" Target="https://fayllar.org/mavzu-buxgalteriya-hisobi-faniga-kirish-bajardi-madraximova-di.html" TargetMode="External"/><Relationship Id="rId4" Type="http://schemas.openxmlformats.org/officeDocument/2006/relationships/hyperlink" Target="https://fayllar.org/maktabda-sinfdan-tashqari-tadbirlar-sinfdan-va-sinfdan-tashqar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ayllar.org/java-dasturlash-tilida-eng-oddiy-dastur.html" TargetMode="External"/><Relationship Id="rId2" Type="http://schemas.openxmlformats.org/officeDocument/2006/relationships/hyperlink" Target="https://fayllar.org/maruza-13-karerlarni-yoritich-yoritich-asboblari-yoritich-meyo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kompy.info/kompyuter-tashkillashtirish-fanidan-amaliy-ish-4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err="1" smtClean="0"/>
              <a:t>Mavzu:O’yinlar-ijtimoiy</a:t>
            </a:r>
            <a:r>
              <a:rPr lang="en-US" sz="4800" dirty="0" smtClean="0"/>
              <a:t> </a:t>
            </a:r>
            <a:r>
              <a:rPr lang="en-US" sz="4800" dirty="0" err="1" smtClean="0"/>
              <a:t>faoliyat</a:t>
            </a:r>
            <a:r>
              <a:rPr lang="en-US" sz="4800" dirty="0" smtClean="0"/>
              <a:t> </a:t>
            </a:r>
            <a:r>
              <a:rPr lang="en-US" sz="4800" dirty="0" err="1" smtClean="0"/>
              <a:t>sifatida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Tayyorladi:Abdubahramova</a:t>
            </a:r>
            <a:r>
              <a:rPr lang="en-US" sz="2400" dirty="0" smtClean="0"/>
              <a:t> </a:t>
            </a:r>
            <a:r>
              <a:rPr lang="en-US" sz="2400" dirty="0" err="1" smtClean="0"/>
              <a:t>Zebo</a:t>
            </a:r>
            <a:endParaRPr lang="en-US" sz="2400" dirty="0" smtClean="0"/>
          </a:p>
          <a:p>
            <a:r>
              <a:rPr lang="en-US" sz="2400" dirty="0" err="1" smtClean="0"/>
              <a:t>Qabul</a:t>
            </a:r>
            <a:r>
              <a:rPr lang="en-US" sz="2400" dirty="0" smtClean="0"/>
              <a:t> </a:t>
            </a:r>
            <a:r>
              <a:rPr lang="en-US" sz="2400" dirty="0" err="1" smtClean="0"/>
              <a:t>qildi:Orifxo’jayev</a:t>
            </a:r>
            <a:r>
              <a:rPr lang="en-US" sz="2400" dirty="0" smtClean="0"/>
              <a:t> </a:t>
            </a:r>
            <a:r>
              <a:rPr lang="en-US" sz="2400" dirty="0" err="1" smtClean="0"/>
              <a:t>Ayubxon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326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72084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Asosiylaridan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biri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 </a:t>
            </a:r>
            <a:r>
              <a:rPr lang="en-US" b="1" i="0" dirty="0" err="1" smtClean="0">
                <a:solidFill>
                  <a:srgbClr val="444444"/>
                </a:solidFill>
                <a:effectLst/>
                <a:latin typeface="Lato"/>
              </a:rPr>
              <a:t>avantages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 de l '</a:t>
            </a:r>
            <a:r>
              <a:rPr lang="en-US" b="1" i="0" dirty="0" err="1" smtClean="0">
                <a:solidFill>
                  <a:srgbClr val="444444"/>
                </a:solidFill>
                <a:effectLst/>
                <a:latin typeface="Lato"/>
              </a:rPr>
              <a:t>kompyuter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 u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nafaqat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hisob-kitoblarni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,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balki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aniq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amalga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oshiradi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.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Raqamli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ma'lumotlarni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himoya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qilish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ma'lumotlar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xavfsizligi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deb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tushuniladi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.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Vazifalarni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bajaruvchi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-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odamlar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bajarishi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mumkin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bo'lmagan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vazifalarni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bajaradi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.</a:t>
            </a:r>
          </a:p>
          <a:p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Lekin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nima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uchun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All-in-One PC?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Hajmi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: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afzallik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 </a:t>
            </a:r>
            <a:r>
              <a:rPr lang="en-US" b="1" i="0" dirty="0" err="1" smtClean="0">
                <a:solidFill>
                  <a:srgbClr val="444444"/>
                </a:solidFill>
                <a:effectLst/>
                <a:latin typeface="Lato"/>
              </a:rPr>
              <a:t>barchasi</a:t>
            </a:r>
            <a:r>
              <a:rPr lang="en-US" b="1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1" i="0" dirty="0" err="1" smtClean="0">
                <a:solidFill>
                  <a:srgbClr val="444444"/>
                </a:solidFill>
                <a:effectLst/>
                <a:latin typeface="Lato"/>
              </a:rPr>
              <a:t>bitta</a:t>
            </a:r>
            <a:endParaRPr lang="en-US" b="0" i="0" dirty="0" smtClean="0">
              <a:solidFill>
                <a:srgbClr val="444444"/>
              </a:solidFill>
              <a:effectLst/>
              <a:latin typeface="Lato"/>
            </a:endParaRPr>
          </a:p>
          <a:p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Agar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ofisingizda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juda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ko'p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joy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bo'lmasa,</a:t>
            </a:r>
            <a:r>
              <a:rPr lang="en-US" b="1" i="0" dirty="0" err="1" smtClean="0">
                <a:solidFill>
                  <a:srgbClr val="444444"/>
                </a:solidFill>
                <a:effectLst/>
                <a:latin typeface="Lato"/>
              </a:rPr>
              <a:t>hammasi</a:t>
            </a:r>
            <a:r>
              <a:rPr lang="en-US" b="1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1" i="0" dirty="0" err="1" smtClean="0">
                <a:solidFill>
                  <a:srgbClr val="444444"/>
                </a:solidFill>
                <a:effectLst/>
                <a:latin typeface="Lato"/>
              </a:rPr>
              <a:t>birda</a:t>
            </a:r>
            <a:r>
              <a:rPr lang="en-US" b="1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1" i="0" dirty="0" err="1" smtClean="0">
                <a:solidFill>
                  <a:srgbClr val="444444"/>
                </a:solidFill>
                <a:effectLst/>
                <a:latin typeface="Lato"/>
              </a:rPr>
              <a:t>kompyuter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 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minoraga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qarshi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ochko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to'playdi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.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Mantiqan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,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bu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muqobil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saqlashni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optimallashtirish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imkonini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beradi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,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chunki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siz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shunchaki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klaviatura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,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sichqoncha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va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ekran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uchun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joy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topishingiz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kerak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.</a:t>
            </a:r>
            <a:endParaRPr lang="en-US" b="0" i="0" dirty="0">
              <a:solidFill>
                <a:srgbClr val="444444"/>
              </a:solidFill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495518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4021" y="207859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Darhaqiqat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,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kompyuterning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qanday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kamchiliklari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bor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?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Ishonchsiz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yoki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bolalar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uchun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mos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bo'lmagan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ma'lumotlarni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topish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xavfi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.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Bolalarning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Internet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orqali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kiberbulliatsiya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yoki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bezovtalanish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xavfi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. Agar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ular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barcha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uy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vazifalarini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kompyuterda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yozish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orqali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bajarsalar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,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qo'lda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yozishni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yo'qotish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.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Ishni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bajarishda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ijodkorlikning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yo'qligi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0526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4758" y="162085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err="1" smtClean="0">
                <a:solidFill>
                  <a:srgbClr val="111111"/>
                </a:solidFill>
                <a:effectLst/>
                <a:latin typeface="Montserrat"/>
              </a:rPr>
              <a:t>Axborotni</a:t>
            </a:r>
            <a:r>
              <a:rPr lang="en-US" b="1" i="0" dirty="0" smtClean="0">
                <a:solidFill>
                  <a:srgbClr val="111111"/>
                </a:solidFill>
                <a:effectLst/>
                <a:latin typeface="Montserrat"/>
              </a:rPr>
              <a:t> </a:t>
            </a:r>
            <a:r>
              <a:rPr lang="en-US" b="1" i="0" dirty="0" err="1" smtClean="0">
                <a:solidFill>
                  <a:srgbClr val="111111"/>
                </a:solidFill>
                <a:effectLst/>
                <a:latin typeface="Montserrat"/>
              </a:rPr>
              <a:t>qayta</a:t>
            </a:r>
            <a:r>
              <a:rPr lang="en-US" b="1" i="0" dirty="0" smtClean="0">
                <a:solidFill>
                  <a:srgbClr val="111111"/>
                </a:solidFill>
                <a:effectLst/>
                <a:latin typeface="Montserrat"/>
              </a:rPr>
              <a:t> </a:t>
            </a:r>
            <a:r>
              <a:rPr lang="en-US" b="1" i="0" dirty="0" err="1" smtClean="0">
                <a:solidFill>
                  <a:srgbClr val="111111"/>
                </a:solidFill>
                <a:effectLst/>
                <a:latin typeface="Montserrat"/>
              </a:rPr>
              <a:t>ishlashda</a:t>
            </a:r>
            <a:r>
              <a:rPr lang="en-US" b="1" i="0" dirty="0" smtClean="0">
                <a:solidFill>
                  <a:srgbClr val="111111"/>
                </a:solidFill>
                <a:effectLst/>
                <a:latin typeface="Montserrat"/>
              </a:rPr>
              <a:t> </a:t>
            </a:r>
            <a:r>
              <a:rPr lang="en-US" b="1" i="0" dirty="0" err="1" smtClean="0">
                <a:solidFill>
                  <a:srgbClr val="111111"/>
                </a:solidFill>
                <a:effectLst/>
                <a:latin typeface="Montserrat"/>
              </a:rPr>
              <a:t>kompyuterlarning</a:t>
            </a:r>
            <a:r>
              <a:rPr lang="en-US" b="1" i="0" dirty="0" smtClean="0">
                <a:solidFill>
                  <a:srgbClr val="111111"/>
                </a:solidFill>
                <a:effectLst/>
                <a:latin typeface="Montserrat"/>
              </a:rPr>
              <a:t> </a:t>
            </a:r>
            <a:r>
              <a:rPr lang="en-US" b="1" i="0" dirty="0" err="1" smtClean="0">
                <a:solidFill>
                  <a:srgbClr val="111111"/>
                </a:solidFill>
                <a:effectLst/>
                <a:latin typeface="Montserrat"/>
              </a:rPr>
              <a:t>kamchiliklari</a:t>
            </a:r>
            <a:r>
              <a:rPr lang="en-US" b="1" i="0" dirty="0" smtClean="0">
                <a:solidFill>
                  <a:srgbClr val="111111"/>
                </a:solidFill>
                <a:effectLst/>
                <a:latin typeface="Montserrat"/>
              </a:rPr>
              <a:t> </a:t>
            </a:r>
            <a:r>
              <a:rPr lang="en-US" b="1" i="0" dirty="0" err="1" smtClean="0">
                <a:solidFill>
                  <a:srgbClr val="111111"/>
                </a:solidFill>
                <a:effectLst/>
                <a:latin typeface="Montserrat"/>
              </a:rPr>
              <a:t>qanday</a:t>
            </a:r>
            <a:r>
              <a:rPr lang="en-US" b="1" i="0" dirty="0" smtClean="0">
                <a:solidFill>
                  <a:srgbClr val="111111"/>
                </a:solidFill>
                <a:effectLst/>
                <a:latin typeface="Montserrat"/>
              </a:rPr>
              <a:t>?</a:t>
            </a:r>
          </a:p>
          <a:p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-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Axborot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texnologiyalari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o'zining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tezkorligi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bilan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birja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vahimalarini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va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haddan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tashqari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tebranishlarni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rag'batlantiradi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. –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Axborot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texnologiyalari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mehnatga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bo‘lgan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ehtiyojni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va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shuning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uchun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ishsizlikni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kamaytirishga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yordam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beradi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. –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Kompyuter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ishlamay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qolsa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yoki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texnik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xizmat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ko‘rsatilayotgan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bo‘lsa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yoki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xakerlik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hujumiga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uchrasa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,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zavod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yoki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hatto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butun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kompaniya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Lato"/>
              </a:rPr>
              <a:t>yopiladi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Lato"/>
              </a:rPr>
              <a:t>.</a:t>
            </a:r>
            <a:endParaRPr lang="en-US" b="0" i="0" dirty="0">
              <a:solidFill>
                <a:srgbClr val="444444"/>
              </a:solidFill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54607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2779" y="159519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dirty="0" err="1" smtClean="0">
                <a:solidFill>
                  <a:srgbClr val="111111"/>
                </a:solidFill>
                <a:effectLst/>
                <a:latin typeface="Montserrat"/>
              </a:rPr>
              <a:t>Noutbukning</a:t>
            </a:r>
            <a:r>
              <a:rPr lang="en-US" sz="2000" b="1" i="0" dirty="0" smtClean="0">
                <a:solidFill>
                  <a:srgbClr val="111111"/>
                </a:solidFill>
                <a:effectLst/>
                <a:latin typeface="Montserrat"/>
              </a:rPr>
              <a:t> </a:t>
            </a:r>
            <a:r>
              <a:rPr lang="en-US" sz="2000" b="1" i="0" dirty="0" err="1" smtClean="0">
                <a:solidFill>
                  <a:srgbClr val="111111"/>
                </a:solidFill>
                <a:effectLst/>
                <a:latin typeface="Montserrat"/>
              </a:rPr>
              <a:t>afzalligi</a:t>
            </a:r>
            <a:r>
              <a:rPr lang="en-US" sz="2000" b="1" i="0" dirty="0" smtClean="0">
                <a:solidFill>
                  <a:srgbClr val="111111"/>
                </a:solidFill>
                <a:effectLst/>
                <a:latin typeface="Montserrat"/>
              </a:rPr>
              <a:t> </a:t>
            </a:r>
            <a:r>
              <a:rPr lang="en-US" sz="2000" b="1" i="0" dirty="0" err="1" smtClean="0">
                <a:solidFill>
                  <a:srgbClr val="111111"/>
                </a:solidFill>
                <a:effectLst/>
                <a:latin typeface="Montserrat"/>
              </a:rPr>
              <a:t>nimada</a:t>
            </a:r>
            <a:r>
              <a:rPr lang="en-US" sz="2000" b="1" i="0" dirty="0" smtClean="0">
                <a:solidFill>
                  <a:srgbClr val="111111"/>
                </a:solidFill>
                <a:effectLst/>
                <a:latin typeface="Montserrat"/>
              </a:rPr>
              <a:t>?</a:t>
            </a:r>
          </a:p>
          <a:p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Kompyuter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5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baravar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kam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energiya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sarflaydi</a:t>
            </a:r>
            <a:endParaRPr lang="en-US" sz="2000" b="0" i="0" dirty="0" smtClean="0">
              <a:solidFill>
                <a:srgbClr val="444444"/>
              </a:solidFill>
              <a:effectLst/>
              <a:latin typeface="Lato"/>
            </a:endParaRPr>
          </a:p>
          <a:p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Shunday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qilib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,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noutbuk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kompyuter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statsionar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kompyuterga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qaraganda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5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barobar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kamroq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energiya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sarflaydi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.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Statsionar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kompyuter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o‘rtacha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250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kVt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/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soat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iste’mol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qilsa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,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noutbuk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50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kVt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/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soat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quvvat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sarflaydi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. Bu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elektr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energiyasi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uchun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to'lovlarni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tejash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imkonini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beradi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.</a:t>
            </a:r>
            <a:endParaRPr lang="en-US" sz="2000" b="0" i="0" dirty="0">
              <a:solidFill>
                <a:srgbClr val="444444"/>
              </a:solidFill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326799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7369" y="1531022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dirty="0" err="1" smtClean="0">
                <a:solidFill>
                  <a:srgbClr val="111111"/>
                </a:solidFill>
                <a:effectLst/>
                <a:latin typeface="Montserrat"/>
              </a:rPr>
              <a:t>Talabalar</a:t>
            </a:r>
            <a:r>
              <a:rPr lang="en-US" sz="2000" b="1" i="0" dirty="0" smtClean="0">
                <a:solidFill>
                  <a:srgbClr val="111111"/>
                </a:solidFill>
                <a:effectLst/>
                <a:latin typeface="Montserrat"/>
              </a:rPr>
              <a:t> </a:t>
            </a:r>
            <a:r>
              <a:rPr lang="en-US" sz="2000" b="1" i="0" dirty="0" err="1" smtClean="0">
                <a:solidFill>
                  <a:srgbClr val="111111"/>
                </a:solidFill>
                <a:effectLst/>
                <a:latin typeface="Montserrat"/>
              </a:rPr>
              <a:t>hayotida</a:t>
            </a:r>
            <a:r>
              <a:rPr lang="en-US" sz="2000" b="1" i="0" dirty="0" smtClean="0">
                <a:solidFill>
                  <a:srgbClr val="111111"/>
                </a:solidFill>
                <a:effectLst/>
                <a:latin typeface="Montserrat"/>
              </a:rPr>
              <a:t> </a:t>
            </a:r>
            <a:r>
              <a:rPr lang="en-US" sz="2000" b="1" i="0" dirty="0" err="1" smtClean="0">
                <a:solidFill>
                  <a:srgbClr val="111111"/>
                </a:solidFill>
                <a:effectLst/>
                <a:latin typeface="Montserrat"/>
              </a:rPr>
              <a:t>internetning</a:t>
            </a:r>
            <a:r>
              <a:rPr lang="en-US" sz="2000" b="1" i="0" dirty="0" smtClean="0">
                <a:solidFill>
                  <a:srgbClr val="111111"/>
                </a:solidFill>
                <a:effectLst/>
                <a:latin typeface="Montserrat"/>
              </a:rPr>
              <a:t> </a:t>
            </a:r>
            <a:r>
              <a:rPr lang="en-US" sz="2000" b="1" i="0" dirty="0" err="1" smtClean="0">
                <a:solidFill>
                  <a:srgbClr val="111111"/>
                </a:solidFill>
                <a:effectLst/>
                <a:latin typeface="Montserrat"/>
              </a:rPr>
              <a:t>qanday</a:t>
            </a:r>
            <a:r>
              <a:rPr lang="en-US" sz="2000" b="1" i="0" dirty="0" smtClean="0">
                <a:solidFill>
                  <a:srgbClr val="111111"/>
                </a:solidFill>
                <a:effectLst/>
                <a:latin typeface="Montserrat"/>
              </a:rPr>
              <a:t> </a:t>
            </a:r>
            <a:r>
              <a:rPr lang="en-US" sz="2000" b="1" i="0" dirty="0" err="1" smtClean="0">
                <a:solidFill>
                  <a:srgbClr val="111111"/>
                </a:solidFill>
                <a:effectLst/>
                <a:latin typeface="Montserrat"/>
              </a:rPr>
              <a:t>kamchiliklari</a:t>
            </a:r>
            <a:r>
              <a:rPr lang="en-US" sz="2000" b="1" i="0" dirty="0" smtClean="0">
                <a:solidFill>
                  <a:srgbClr val="111111"/>
                </a:solidFill>
                <a:effectLst/>
                <a:latin typeface="Montserrat"/>
              </a:rPr>
              <a:t> </a:t>
            </a:r>
            <a:r>
              <a:rPr lang="en-US" sz="2000" b="1" i="0" dirty="0" err="1" smtClean="0">
                <a:solidFill>
                  <a:srgbClr val="111111"/>
                </a:solidFill>
                <a:effectLst/>
                <a:latin typeface="Montserrat"/>
              </a:rPr>
              <a:t>bor</a:t>
            </a:r>
            <a:r>
              <a:rPr lang="en-US" sz="2000" b="1" i="0" dirty="0" smtClean="0">
                <a:solidFill>
                  <a:srgbClr val="111111"/>
                </a:solidFill>
                <a:effectLst/>
                <a:latin typeface="Montserrat"/>
              </a:rPr>
              <a:t>?</a:t>
            </a:r>
          </a:p>
          <a:p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5.2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Kamchiliklari</a:t>
            </a:r>
            <a:endParaRPr lang="en-US" sz="2000" b="0" i="0" dirty="0" smtClean="0">
              <a:solidFill>
                <a:srgbClr val="444444"/>
              </a:solidFill>
              <a:effectLst/>
              <a:latin typeface="Lato"/>
            </a:endParaRPr>
          </a:p>
          <a:p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hamma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uchun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mavjud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va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ba'zida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yosh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bolalar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ularga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duch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kelishadi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; -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ba'zi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saytlardagi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reklamalar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intruzivdir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.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Viruslar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, Internet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ustidan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nazoratning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yo'qligi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,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ortiqcha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o'yin-kulgi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(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bo'sh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vaqt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)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kabi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boshqa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kamchiliklar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 ham </a:t>
            </a:r>
            <a:r>
              <a:rPr lang="en-US" sz="2000" b="0" i="0" dirty="0" err="1" smtClean="0">
                <a:solidFill>
                  <a:srgbClr val="444444"/>
                </a:solidFill>
                <a:effectLst/>
                <a:latin typeface="Lato"/>
              </a:rPr>
              <a:t>keltirildi</a:t>
            </a:r>
            <a:r>
              <a:rPr lang="en-US" sz="2000" b="0" i="0" dirty="0" smtClean="0">
                <a:solidFill>
                  <a:srgbClr val="444444"/>
                </a:solidFill>
                <a:effectLst/>
                <a:latin typeface="Lato"/>
              </a:rPr>
              <a:t>.</a:t>
            </a:r>
            <a:endParaRPr lang="en-US" sz="2000" b="0" i="0" dirty="0">
              <a:solidFill>
                <a:srgbClr val="444444"/>
              </a:solidFill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025037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ge 12 - Бухоро хонл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074" y="729916"/>
            <a:ext cx="7972925" cy="514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59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720840"/>
            <a:ext cx="6096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/>
            </a:r>
            <a:b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</a:br>
            <a:r>
              <a:rPr lang="en-US" sz="2000" b="1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O‘yinlar-ijtimoiy</a:t>
            </a:r>
            <a:r>
              <a:rPr lang="en-US" sz="2000" b="1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1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faoliyat</a:t>
            </a:r>
            <a:r>
              <a:rPr lang="en-US" sz="2000" b="1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1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sifatida</a:t>
            </a:r>
            <a:r>
              <a:rPr lang="en-US" sz="2000" b="1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.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/>
            </a:r>
            <a:b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</a:br>
            <a:endParaRPr lang="en-US" sz="2000" b="0" i="0" dirty="0" smtClean="0">
              <a:solidFill>
                <a:srgbClr val="0C0E0D"/>
              </a:solidFill>
              <a:effectLst/>
              <a:latin typeface="Tahom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/>
            </a:r>
            <a:b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</a:br>
            <a:r>
              <a:rPr lang="en-US" sz="2000" b="1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Demografiya</a:t>
            </a:r>
            <a:r>
              <a:rPr lang="en-US" sz="2000" b="1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.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/>
            </a:r>
            <a:b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</a:br>
            <a:endParaRPr lang="en-US" sz="2000" b="0" i="0" dirty="0" smtClean="0">
              <a:solidFill>
                <a:srgbClr val="0C0E0D"/>
              </a:solidFill>
              <a:effectLst/>
              <a:latin typeface="Tahom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/>
            </a:r>
            <a:b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</a:br>
            <a:r>
              <a:rPr lang="en-US" sz="2000" b="1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Kompyuter</a:t>
            </a:r>
            <a:r>
              <a:rPr lang="en-US" sz="2000" b="1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1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o‘yinlari</a:t>
            </a:r>
            <a:r>
              <a:rPr lang="en-US" sz="2000" b="1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1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va</a:t>
            </a:r>
            <a:r>
              <a:rPr lang="en-US" sz="2000" b="1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1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ularning</a:t>
            </a:r>
            <a:r>
              <a:rPr lang="en-US" sz="2000" b="1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1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ijobiy</a:t>
            </a:r>
            <a:r>
              <a:rPr lang="en-US" sz="2000" b="1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1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hamda</a:t>
            </a:r>
            <a:r>
              <a:rPr lang="en-US" sz="2000" b="1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1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salbiy</a:t>
            </a:r>
            <a:r>
              <a:rPr lang="en-US" sz="2000" b="1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1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jihatlari</a:t>
            </a:r>
            <a:r>
              <a:rPr lang="en-US" sz="2000" b="1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.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/>
            </a:r>
            <a:b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</a:br>
            <a:endParaRPr lang="en-US" b="0" i="0" dirty="0" smtClean="0">
              <a:solidFill>
                <a:srgbClr val="0C0E0D"/>
              </a:solidFill>
              <a:effectLst/>
              <a:latin typeface="Tahoma" panose="020B0604030504040204" pitchFamily="34" charset="0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26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4758" y="1263640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1. </a:t>
            </a:r>
            <a:r>
              <a:rPr lang="en-US" sz="2000" b="1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O‘yinlar-ijtimoiy</a:t>
            </a:r>
            <a:r>
              <a:rPr lang="en-US" sz="2000" b="1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1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faoliyat</a:t>
            </a:r>
            <a:r>
              <a:rPr lang="en-US" sz="2000" b="1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1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sifatida</a:t>
            </a:r>
            <a:r>
              <a:rPr lang="en-US" sz="2000" b="1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Ijtimoiy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tarmoq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- Social-network game A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ijtimoiy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tarmoq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(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ba’zan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shunchaki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a deb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nomlanadi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ijtimoiy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media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yoki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ijtimoiy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)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ning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bir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turi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onlayn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orqali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o‘ynaydi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ijtimoiy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tarmoqlar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. 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Ular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odatda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xususiyatga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ega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ko‘p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o‘yinchi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mexanikasi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Ijtimoiy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tarmoq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o‘yinlari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dastlab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quyidagicha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amalga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oshirildi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brauzer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o‘yinlari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Sifatida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mobil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olib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tashlandi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o‘yinlar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mobil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qurilmaga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ham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o‘tdi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Ular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an’anaviy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ko‘p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jihatlari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bilan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baham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ko‘rish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esa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video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O‘yinlar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Ijtimoiy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tarmoq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o‘yinlari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ko‘pincha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ularni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ajratib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turadigan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qo‘shimcha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o‘yinlardan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foydalanadi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2200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1326" y="1253478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An’anaga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ko‘ra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ular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yo‘naltirilgan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oddiy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o‘yinlar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Birinchi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o‘zaro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faoliyat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platforma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"Facebook-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dan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-Mobile"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ijtimoiy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tarmoq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o‘yini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2011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yilda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a 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Finlyandiya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Star Arcade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kompaniyasi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. 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Ijtimoiy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tarmoq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o‘yinlari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dunyodagi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eng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mashhur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o‘yinlardan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biri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bo‘lib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o‘n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millionlab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o‘yinchilari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bo‘lgan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bir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nechta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mahsulotlarga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ega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. (Lil) </a:t>
            </a:r>
            <a:r>
              <a:rPr lang="en-US" b="0" i="0" u="none" strike="noStrike" dirty="0" err="1" smtClean="0">
                <a:effectLst/>
                <a:latin typeface="Tahoma" panose="020B0604030504040204" pitchFamily="34" charset="0"/>
                <a:hlinkClick r:id="rId2"/>
              </a:rPr>
              <a:t>Yashil</a:t>
            </a:r>
            <a:r>
              <a:rPr lang="en-US" b="0" i="0" u="none" strike="noStrike" dirty="0" smtClean="0">
                <a:effectLst/>
                <a:latin typeface="Tahoma" panose="020B0604030504040204" pitchFamily="34" charset="0"/>
                <a:hlinkClick r:id="rId2"/>
              </a:rPr>
              <a:t> </a:t>
            </a:r>
            <a:r>
              <a:rPr lang="en-US" b="0" i="0" u="none" strike="noStrike" dirty="0" err="1" smtClean="0">
                <a:effectLst/>
                <a:latin typeface="Tahoma" panose="020B0604030504040204" pitchFamily="34" charset="0"/>
                <a:hlinkClick r:id="rId2"/>
              </a:rPr>
              <a:t>yamoq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, Happy Farm, 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va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Mob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urushlari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ushbu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janrdagi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birinchi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muvaffaqiyatli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o‘yinlardan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biri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edi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. 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FarmVille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, 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Mafiya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urushi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, 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Kantai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to‘plami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va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Sims Social 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mashhur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ijtimoiy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tarmoq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o‘yinlarining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so‘nggi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namunalari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Ijtimoiy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tarmoq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o‘yinlarini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ishlab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chiqargan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yoki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nashr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etgan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yirik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kompaniyalarga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b="0" i="0" u="none" strike="noStrike" dirty="0" err="1" smtClean="0">
                <a:effectLst/>
                <a:latin typeface="Tahoma" panose="020B0604030504040204" pitchFamily="34" charset="0"/>
                <a:hlinkClick r:id="rId3"/>
              </a:rPr>
              <a:t>quyidagilar</a:t>
            </a:r>
            <a:r>
              <a:rPr lang="en-US" b="0" i="0" u="none" strike="noStrike" dirty="0" smtClean="0">
                <a:effectLst/>
                <a:latin typeface="Tahoma" panose="020B0604030504040204" pitchFamily="34" charset="0"/>
                <a:hlinkClick r:id="rId3"/>
              </a:rPr>
              <a:t> </a:t>
            </a:r>
            <a:r>
              <a:rPr lang="en-US" b="0" i="0" u="none" strike="noStrike" dirty="0" err="1" smtClean="0">
                <a:effectLst/>
                <a:latin typeface="Tahoma" panose="020B0604030504040204" pitchFamily="34" charset="0"/>
                <a:hlinkClick r:id="rId3"/>
              </a:rPr>
              <a:t>kiradi</a:t>
            </a:r>
            <a:r>
              <a:rPr lang="en-US" b="0" i="0" u="none" strike="noStrike" dirty="0" smtClean="0">
                <a:effectLst/>
                <a:latin typeface="Tahoma" panose="020B0604030504040204" pitchFamily="34" charset="0"/>
                <a:hlinkClick r:id="rId3"/>
              </a:rPr>
              <a:t> Zynga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, 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Wooga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va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Bigpoint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o‘yinlari</a:t>
            </a:r>
            <a:r>
              <a:rPr lang="en-US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51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6842" y="1448124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2. </a:t>
            </a:r>
            <a:r>
              <a:rPr lang="en-US" sz="2000" b="1" i="0" u="none" strike="noStrike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  <a:hlinkClick r:id="rId2"/>
              </a:rPr>
              <a:t>Demografiya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2010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yil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holatiga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ko‘ra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Qo‘shma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Shtatlardagi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ijtimoiy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tarmoqdagi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demografiyasining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55 </a:t>
            </a:r>
            <a:r>
              <a:rPr lang="en-US" sz="2000" b="0" i="0" u="none" strike="noStrike" dirty="0" err="1" smtClean="0">
                <a:effectLst/>
                <a:latin typeface="Tahoma" panose="020B0604030504040204" pitchFamily="34" charset="0"/>
                <a:hlinkClick r:id="rId3"/>
              </a:rPr>
              <a:t>foizini</a:t>
            </a:r>
            <a:r>
              <a:rPr lang="en-US" sz="2000" b="0" i="0" u="none" strike="noStrike" dirty="0" smtClean="0">
                <a:effectLst/>
                <a:latin typeface="Tahoma" panose="020B0604030504040204" pitchFamily="34" charset="0"/>
                <a:hlinkClick r:id="rId3"/>
              </a:rPr>
              <a:t> </a:t>
            </a:r>
            <a:r>
              <a:rPr lang="en-US" sz="2000" b="0" i="0" u="none" strike="noStrike" dirty="0" err="1" smtClean="0">
                <a:effectLst/>
                <a:latin typeface="Tahoma" panose="020B0604030504040204" pitchFamily="34" charset="0"/>
                <a:hlinkClick r:id="rId3"/>
              </a:rPr>
              <a:t>ayollar</a:t>
            </a:r>
            <a:r>
              <a:rPr lang="en-US" sz="2000" b="0" i="0" u="none" strike="noStrike" dirty="0" smtClean="0">
                <a:effectLst/>
                <a:latin typeface="Tahoma" panose="020B0604030504040204" pitchFamily="34" charset="0"/>
                <a:hlinkClick r:id="rId3"/>
              </a:rPr>
              <a:t> </a:t>
            </a:r>
            <a:r>
              <a:rPr lang="en-US" sz="2000" b="0" i="0" u="none" strike="noStrike" dirty="0" err="1" smtClean="0">
                <a:effectLst/>
                <a:latin typeface="Tahoma" panose="020B0604030504040204" pitchFamily="34" charset="0"/>
                <a:hlinkClick r:id="rId3"/>
              </a:rPr>
              <a:t>tashkil</a:t>
            </a:r>
            <a:r>
              <a:rPr lang="en-US" sz="2000" b="0" i="0" u="none" strike="noStrike" dirty="0" smtClean="0">
                <a:effectLst/>
                <a:latin typeface="Tahoma" panose="020B0604030504040204" pitchFamily="34" charset="0"/>
                <a:hlinkClick r:id="rId3"/>
              </a:rPr>
              <a:t> </a:t>
            </a:r>
            <a:r>
              <a:rPr lang="en-US" sz="2000" b="0" i="0" u="none" strike="noStrike" dirty="0" err="1" smtClean="0">
                <a:effectLst/>
                <a:latin typeface="Tahoma" panose="020B0604030504040204" pitchFamily="34" charset="0"/>
                <a:hlinkClick r:id="rId3"/>
              </a:rPr>
              <a:t>etgani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Buyuk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Britaniyada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esa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demografik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ko‘rsatkichlarning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deyarli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60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foizini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ayollar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tashkil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etganligi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haqida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xabar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berilgan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edi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. 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Bundan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sz="2000" b="0" i="0" u="none" strike="noStrike" dirty="0" err="1" smtClean="0">
                <a:effectLst/>
                <a:latin typeface="Tahoma" panose="020B0604030504040204" pitchFamily="34" charset="0"/>
                <a:hlinkClick r:id="rId4"/>
              </a:rPr>
              <a:t>tashqari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aksariyat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ijtimoiy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o‘yinchilar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30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dan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59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yoshgacha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bo‘lganlar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o‘rtacha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ijtimoiy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o‘yinchilar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esa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43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yoshda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Ijtimoiy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o‘yinlar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demografiyani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ko‘proq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sz="2000" b="0" i="0" u="none" strike="noStrike" dirty="0" err="1" smtClean="0">
                <a:effectLst/>
                <a:latin typeface="Tahoma" panose="020B0604030504040204" pitchFamily="34" charset="0"/>
                <a:hlinkClick r:id="rId5"/>
              </a:rPr>
              <a:t>qiziqtirishi</a:t>
            </a:r>
            <a:r>
              <a:rPr lang="en-US" sz="2000" b="0" i="0" u="none" strike="noStrike" dirty="0" smtClean="0">
                <a:effectLst/>
                <a:latin typeface="Tahoma" panose="020B0604030504040204" pitchFamily="34" charset="0"/>
                <a:hlinkClick r:id="rId5"/>
              </a:rPr>
              <a:t> </a:t>
            </a:r>
            <a:r>
              <a:rPr lang="en-US" sz="2000" b="0" i="0" u="none" strike="noStrike" dirty="0" err="1" smtClean="0">
                <a:effectLst/>
                <a:latin typeface="Tahoma" panose="020B0604030504040204" pitchFamily="34" charset="0"/>
                <a:hlinkClick r:id="rId5"/>
              </a:rPr>
              <a:t>mumkin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, 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chunki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u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bepul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qisqa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sz="2000" b="0" i="0" u="none" strike="noStrike" dirty="0" err="1" smtClean="0">
                <a:effectLst/>
                <a:latin typeface="Tahoma" panose="020B0604030504040204" pitchFamily="34" charset="0"/>
                <a:hlinkClick r:id="rId6"/>
              </a:rPr>
              <a:t>vaqt</a:t>
            </a:r>
            <a:r>
              <a:rPr lang="en-US" sz="2000" b="0" i="0" u="none" strike="noStrike" dirty="0" smtClean="0">
                <a:effectLst/>
                <a:latin typeface="Tahoma" panose="020B0604030504040204" pitchFamily="34" charset="0"/>
                <a:hlinkClick r:id="rId6"/>
              </a:rPr>
              <a:t> </a:t>
            </a:r>
            <a:r>
              <a:rPr lang="en-US" sz="2000" b="0" i="0" u="none" strike="noStrike" dirty="0" err="1" smtClean="0">
                <a:effectLst/>
                <a:latin typeface="Tahoma" panose="020B0604030504040204" pitchFamily="34" charset="0"/>
                <a:hlinkClick r:id="rId6"/>
              </a:rPr>
              <a:t>ichida</a:t>
            </a:r>
            <a:r>
              <a:rPr lang="en-US" sz="2000" b="0" i="0" u="none" strike="noStrike" dirty="0" smtClean="0">
                <a:effectLst/>
                <a:latin typeface="Tahoma" panose="020B0604030504040204" pitchFamily="34" charset="0"/>
                <a:hlinkClick r:id="rId6"/>
              </a:rPr>
              <a:t> </a:t>
            </a:r>
            <a:r>
              <a:rPr lang="en-US" sz="2000" b="0" i="0" u="none" strike="noStrike" dirty="0" err="1" smtClean="0">
                <a:effectLst/>
                <a:latin typeface="Tahoma" panose="020B0604030504040204" pitchFamily="34" charset="0"/>
                <a:hlinkClick r:id="rId6"/>
              </a:rPr>
              <a:t>oldinga</a:t>
            </a:r>
            <a:r>
              <a:rPr lang="en-US" sz="2000" b="0" i="0" u="none" strike="noStrike" dirty="0" smtClean="0">
                <a:effectLst/>
                <a:latin typeface="Tahoma" panose="020B0604030504040204" pitchFamily="34" charset="0"/>
                <a:hlinkClick r:id="rId6"/>
              </a:rPr>
              <a:t> </a:t>
            </a:r>
            <a:r>
              <a:rPr lang="en-US" sz="2000" b="0" i="0" u="none" strike="noStrike" dirty="0" err="1" smtClean="0">
                <a:effectLst/>
                <a:latin typeface="Tahoma" panose="020B0604030504040204" pitchFamily="34" charset="0"/>
                <a:hlinkClick r:id="rId6"/>
              </a:rPr>
              <a:t>siljish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an’anaviy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video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o‘yinlar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singari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zo‘ravonlikni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o‘z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ichiga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olmaydi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va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tushunish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osonroq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947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1327" y="1642771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Boshqa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o‘yinlar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masalan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ijtimoiy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tarmoqlardan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foydalanadigan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ma’lum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demografik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ko‘rsatkichlarga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qaratilgan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Pot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fermasi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elementlarini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jalb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qilish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orqali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jamiyat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yaratish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nasha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submulturasi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uning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o‘yinida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Texnologiyalar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va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platformalar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Ijtimoiy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tarmoqdagi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video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-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bu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mijoz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-server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dasturidir.Mijoz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veb-davridagi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kabi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veb-texnologiyalar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aralashmasi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sz="2000" b="0" i="0" u="none" strike="noStrike" dirty="0" err="1" smtClean="0">
                <a:effectLst/>
                <a:latin typeface="Tahoma" panose="020B0604030504040204" pitchFamily="34" charset="0"/>
                <a:hlinkClick r:id="rId2"/>
              </a:rPr>
              <a:t>bilan</a:t>
            </a:r>
            <a:r>
              <a:rPr lang="en-US" sz="2000" b="0" i="0" u="none" strike="noStrike" dirty="0" smtClean="0">
                <a:effectLst/>
                <a:latin typeface="Tahoma" panose="020B0604030504040204" pitchFamily="34" charset="0"/>
                <a:hlinkClick r:id="rId2"/>
              </a:rPr>
              <a:t> </a:t>
            </a:r>
            <a:r>
              <a:rPr lang="en-US" sz="2000" b="0" i="0" u="none" strike="noStrike" dirty="0" err="1" smtClean="0">
                <a:effectLst/>
                <a:latin typeface="Tahoma" panose="020B0604030504040204" pitchFamily="34" charset="0"/>
                <a:hlinkClick r:id="rId2"/>
              </a:rPr>
              <a:t>amalga</a:t>
            </a:r>
            <a:r>
              <a:rPr lang="en-US" sz="2000" b="0" i="0" u="none" strike="noStrike" dirty="0" smtClean="0">
                <a:effectLst/>
                <a:latin typeface="Tahoma" panose="020B0604030504040204" pitchFamily="34" charset="0"/>
                <a:hlinkClick r:id="rId2"/>
              </a:rPr>
              <a:t> </a:t>
            </a:r>
            <a:r>
              <a:rPr lang="en-US" sz="2000" b="0" i="0" u="none" strike="noStrike" dirty="0" err="1" smtClean="0">
                <a:effectLst/>
                <a:latin typeface="Tahoma" panose="020B0604030504040204" pitchFamily="34" charset="0"/>
                <a:hlinkClick r:id="rId2"/>
              </a:rPr>
              <a:t>oshirildi</a:t>
            </a:r>
            <a:r>
              <a:rPr lang="en-US" sz="2000" b="0" i="0" u="none" strike="noStrike" dirty="0" smtClean="0">
                <a:effectLst/>
                <a:latin typeface="Tahoma" panose="020B0604030504040204" pitchFamily="34" charset="0"/>
                <a:hlinkClick r:id="rId2"/>
              </a:rPr>
              <a:t> </a:t>
            </a:r>
            <a:r>
              <a:rPr lang="en-US" sz="2000" b="0" i="0" u="none" strike="noStrike" dirty="0" err="1" smtClean="0">
                <a:effectLst/>
                <a:latin typeface="Tahoma" panose="020B0604030504040204" pitchFamily="34" charset="0"/>
                <a:hlinkClick r:id="rId2"/>
              </a:rPr>
              <a:t>Chiroq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, HTML5, PHP 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va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JavaScript. Mobil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o‘yinlar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mobil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qurilmaga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ko‘chirilganda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ijtimoiy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o‘yinlarning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oldingi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uchlari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mobil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platformalar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kabi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texnologiyalar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yordamida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sz="2000" b="0" i="0" dirty="0" err="1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ishlab</a:t>
            </a:r>
            <a:r>
              <a:rPr lang="en-US" sz="2000" b="0" i="0" dirty="0" smtClean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sz="2000" b="0" i="0" u="sng" dirty="0" err="1" smtClean="0">
                <a:effectLst/>
                <a:latin typeface="Tahoma" panose="020B0604030504040204" pitchFamily="34" charset="0"/>
                <a:hlinkClick r:id="rId3"/>
              </a:rPr>
              <a:t>chiqilgan</a:t>
            </a:r>
            <a:r>
              <a:rPr lang="en-US" sz="2000" b="0" i="0" u="sng" dirty="0" smtClean="0">
                <a:effectLst/>
                <a:latin typeface="Tahoma" panose="020B0604030504040204" pitchFamily="34" charset="0"/>
                <a:hlinkClick r:id="rId3"/>
              </a:rPr>
              <a:t>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1955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rtual o'yinlar “foydali”mi!? (+video) – Qoraqolpog'iston Axborot Agentli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884" y="962527"/>
            <a:ext cx="8414085" cy="466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107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2569" y="226093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O'yinlarning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an'anaviy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sog'liq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uchun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zararli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ekanligidan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farqli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o'laroq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hozirgi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davrda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bayon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qilingan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yangi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bob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mavjud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Olimlar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va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psixologlar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o'yinlar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zararli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degan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dalilga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qarshi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chiqmoqdalar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Aslida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ular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o'yinlarning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ijobiy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ta'sirini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isbotlash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uchun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bir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qator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ishonchli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topilmalarni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taqdim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etadilar</a:t>
            </a:r>
            <a:r>
              <a:rPr lang="en-US" sz="2000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5159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305342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Kompyuterning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salbiy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ijobiy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tomonlari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Kompyuterdan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foydalananish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bo‘yicha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ma’lum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me’yorlar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qoidalar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talablar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mavjud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Bunga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0" i="0" dirty="0" err="1" smtClean="0">
                <a:effectLst/>
                <a:latin typeface="Times New Roman" panose="02020603050405020304" pitchFamily="18" charset="0"/>
                <a:hlinkClick r:id="rId2"/>
              </a:rPr>
              <a:t>kompyuterning</a:t>
            </a:r>
            <a:r>
              <a:rPr lang="en-US" b="0" i="0" dirty="0" smtClean="0">
                <a:effectLst/>
                <a:latin typeface="Times New Roman" panose="02020603050405020304" pitchFamily="18" charset="0"/>
                <a:hlinkClick r:id="rId2"/>
              </a:rPr>
              <a:t> </a:t>
            </a:r>
            <a:r>
              <a:rPr lang="en-US" b="0" i="0" dirty="0" err="1" smtClean="0">
                <a:effectLst/>
                <a:latin typeface="Times New Roman" panose="02020603050405020304" pitchFamily="18" charset="0"/>
                <a:hlinkClick r:id="rId2"/>
              </a:rPr>
              <a:t>joylashishi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xonaning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yorug‘ligi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havo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almashishiga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bo‘lgan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talablar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texnika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xavfsizligi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qoidalari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kiradi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Kompyuter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ishlash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vaqtida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o‘zidan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elektromagnit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to‘lqinlarni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tarqatadi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bu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esa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o‘z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navbatida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kompyuterdan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uzoq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vaqt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foydalanilganda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inson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sog‘lig‘iga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zarar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yetkazadi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Kompyuterning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noto‘g‘ri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joylashishi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foydalanuvchining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tanasi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tuzilishiga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kompyuter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joylashgan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xonaning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yorug‘lik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darajasi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esa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kompyuterning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foydalanuvchi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ko‘rish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qobiliyatiga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ta’sirini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belgilaydi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Maktab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yoshigacha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bo‘lgan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foydalanuvchi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kompyuter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bilan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15-20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minut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ishlashi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mumkin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Maktab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yoshidagi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1-2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oralig‘ida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kompyuterda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ishlashi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mumkin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Kattalar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esa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ish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kuni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davomida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3-4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soat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atrofida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ishlashi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mumkin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645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274</Words>
  <Application>Microsoft Office PowerPoint</Application>
  <PresentationFormat>Широкоэкранный</PresentationFormat>
  <Paragraphs>25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Garamond</vt:lpstr>
      <vt:lpstr>Lato</vt:lpstr>
      <vt:lpstr>Montserrat</vt:lpstr>
      <vt:lpstr>Tahoma</vt:lpstr>
      <vt:lpstr>Times New Roman</vt:lpstr>
      <vt:lpstr>Verdana</vt:lpstr>
      <vt:lpstr>Натуральные материалы</vt:lpstr>
      <vt:lpstr>Mavzu:O’yinlar-ijtimoiy faoliyat sifatida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Mavzu:O’yinlar-ijtimoiy faoliyat sifatida</dc:title>
  <dc:creator>Xurshidbek</dc:creator>
  <cp:lastModifiedBy>Xurshidbek</cp:lastModifiedBy>
  <cp:revision>3</cp:revision>
  <dcterms:created xsi:type="dcterms:W3CDTF">2023-12-13T09:25:20Z</dcterms:created>
  <dcterms:modified xsi:type="dcterms:W3CDTF">2023-12-13T09:49:12Z</dcterms:modified>
</cp:coreProperties>
</file>